
<file path=[Content_Types].xml><?xml version="1.0" encoding="utf-8"?>
<Types xmlns="http://schemas.openxmlformats.org/package/2006/content-types">
  <Default Extension="tmp" ContentType="image/png"/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60" r:id="rId2"/>
    <p:sldId id="318" r:id="rId3"/>
    <p:sldId id="259" r:id="rId4"/>
    <p:sldId id="320" r:id="rId5"/>
    <p:sldId id="321" r:id="rId6"/>
    <p:sldId id="322" r:id="rId7"/>
    <p:sldId id="343" r:id="rId8"/>
    <p:sldId id="323" r:id="rId9"/>
    <p:sldId id="324" r:id="rId10"/>
    <p:sldId id="344" r:id="rId11"/>
    <p:sldId id="345" r:id="rId12"/>
    <p:sldId id="354" r:id="rId13"/>
    <p:sldId id="346" r:id="rId14"/>
    <p:sldId id="347" r:id="rId15"/>
    <p:sldId id="334" r:id="rId16"/>
    <p:sldId id="350" r:id="rId17"/>
    <p:sldId id="361" r:id="rId18"/>
    <p:sldId id="348" r:id="rId19"/>
    <p:sldId id="349" r:id="rId20"/>
    <p:sldId id="351" r:id="rId21"/>
    <p:sldId id="352" r:id="rId22"/>
    <p:sldId id="353" r:id="rId23"/>
    <p:sldId id="355" r:id="rId24"/>
    <p:sldId id="356" r:id="rId25"/>
    <p:sldId id="357" r:id="rId26"/>
    <p:sldId id="358" r:id="rId27"/>
    <p:sldId id="359" r:id="rId28"/>
    <p:sldId id="337" r:id="rId29"/>
    <p:sldId id="338" r:id="rId30"/>
    <p:sldId id="339" r:id="rId31"/>
    <p:sldId id="340" r:id="rId32"/>
    <p:sldId id="341" r:id="rId33"/>
    <p:sldId id="342" r:id="rId3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7" autoAdjust="0"/>
    <p:restoredTop sz="88689" autoAdjust="0"/>
  </p:normalViewPr>
  <p:slideViewPr>
    <p:cSldViewPr snapToGrid="0">
      <p:cViewPr varScale="1">
        <p:scale>
          <a:sx n="66" d="100"/>
          <a:sy n="66" d="100"/>
        </p:scale>
        <p:origin x="15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>
      <p:cViewPr varScale="1">
        <p:scale>
          <a:sx n="75" d="100"/>
          <a:sy n="75" d="100"/>
        </p:scale>
        <p:origin x="189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01EFB-A51C-4B70-8B74-2F29CCBDEEEA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068B6-E6F4-4C9A-B6DA-95DAAD8715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55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E4CEE-984D-4FE0-B15A-C2D32801A78C}" type="datetimeFigureOut">
              <a:rPr lang="en-US" smtClean="0"/>
              <a:t>8/7/2016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273AC-4A2B-4E93-9569-33D24EA9F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070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54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38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55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27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89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40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দেখে যেন বুঝতে পারে কি উত্তর হতে পারে এ জন্য এ ছবি দেওয়া। </a:t>
            </a:r>
            <a:r>
              <a:rPr lang="bn-BD" baseline="0" dirty="0" err="1" smtClean="0"/>
              <a:t>একজনের</a:t>
            </a:r>
            <a:r>
              <a:rPr lang="bn-BD" baseline="0" dirty="0" smtClean="0"/>
              <a:t> খাতা অন্যের মাধ্যমে মূল্যায়ন করে নেওয়া যেতে পারে। </a:t>
            </a:r>
            <a:r>
              <a:rPr lang="bn-BD" sz="1200" baseline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A4ABA11-D138-4CC0-BDC2-38F761559712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164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47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solidFill>
                  <a:srgbClr val="C00000"/>
                </a:solidFill>
              </a:rPr>
              <a:t>ভিডিওটি</a:t>
            </a:r>
            <a:r>
              <a:rPr lang="bn-BD" baseline="0" dirty="0" smtClean="0">
                <a:solidFill>
                  <a:srgbClr val="C00000"/>
                </a:solidFill>
              </a:rPr>
              <a:t> দেখার মাঝে মাঝে যেখানে প্রয়োজনে ভিডিও  </a:t>
            </a:r>
            <a:r>
              <a:rPr lang="en-US" baseline="0" dirty="0" smtClean="0">
                <a:solidFill>
                  <a:srgbClr val="C00000"/>
                </a:solidFill>
              </a:rPr>
              <a:t>paused </a:t>
            </a:r>
            <a:r>
              <a:rPr lang="bn-BD" baseline="0" dirty="0" smtClean="0">
                <a:solidFill>
                  <a:srgbClr val="C00000"/>
                </a:solidFill>
              </a:rPr>
              <a:t>করে  রেখে ব্যাখ্যা করে বুঝে দেওয়া যেতে পারে। 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18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solidFill>
                  <a:srgbClr val="C00000"/>
                </a:solidFill>
              </a:rPr>
              <a:t>ভিডিওটি</a:t>
            </a:r>
            <a:r>
              <a:rPr lang="bn-BD" baseline="0" dirty="0" smtClean="0">
                <a:solidFill>
                  <a:srgbClr val="C00000"/>
                </a:solidFill>
              </a:rPr>
              <a:t> দেখার মাঝে মাঝে যেখানে প্রয়োজনে ভিডিও  </a:t>
            </a:r>
            <a:r>
              <a:rPr lang="en-US" baseline="0" dirty="0" smtClean="0">
                <a:solidFill>
                  <a:srgbClr val="C00000"/>
                </a:solidFill>
              </a:rPr>
              <a:t>paused </a:t>
            </a:r>
            <a:r>
              <a:rPr lang="bn-BD" baseline="0" dirty="0" smtClean="0">
                <a:solidFill>
                  <a:srgbClr val="C00000"/>
                </a:solidFill>
              </a:rPr>
              <a:t>করে  রেখে ব্যাখ্যা করে বুঝে দেওয়া যেতে পারে। 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28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sz="1200" dirty="0" smtClean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Sarod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89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210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কুরআনের</a:t>
            </a:r>
            <a:r>
              <a:rPr lang="bn-BD" baseline="0" dirty="0" smtClean="0"/>
              <a:t> আয়াত শিক্ষার্থীদের দ্বারা তেলাওয়াত করে নেওয়ার চেষ্টা করতে হবে । পরে শিক্ষক বিশুদ্ধ  করে তেলাওয়াত করবেন।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48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কুরআনের</a:t>
            </a:r>
            <a:r>
              <a:rPr lang="bn-BD" baseline="0" dirty="0" smtClean="0"/>
              <a:t> আয়াত শিক্ষার্থীদের দ্বারা তেলাওয়াত করে নেওয়ার চেষ্টা করতে হবে । পরে শিক্ষক বিশুদ্ধ  করে তেলাওয়াত করবেন।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64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/>
              <a:t>ছবি</a:t>
            </a:r>
            <a:r>
              <a:rPr lang="bn-BD" sz="1200" baseline="0" dirty="0" smtClean="0"/>
              <a:t> দেখে </a:t>
            </a:r>
            <a:r>
              <a:rPr lang="bn-BD" sz="1200" dirty="0" smtClean="0"/>
              <a:t>শিক্ষার্থীদের</a:t>
            </a:r>
            <a:r>
              <a:rPr lang="bn-BD" sz="1200" baseline="0" dirty="0" smtClean="0"/>
              <a:t> দ্বারা উত্তর নেওয়ার চেষ্টা করতে হবে 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27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/>
              <a:t>ছবি</a:t>
            </a:r>
            <a:r>
              <a:rPr lang="bn-BD" sz="1200" baseline="0" dirty="0" smtClean="0"/>
              <a:t> দেখে </a:t>
            </a:r>
            <a:r>
              <a:rPr lang="bn-BD" sz="1200" dirty="0" smtClean="0"/>
              <a:t>শিক্ষার্থীদের</a:t>
            </a:r>
            <a:r>
              <a:rPr lang="bn-BD" sz="1200" baseline="0" dirty="0" smtClean="0"/>
              <a:t> দ্বারা উত্তর নেওয়ার চেষ্টা করতে হবে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86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/>
              <a:t>ছবি</a:t>
            </a:r>
            <a:r>
              <a:rPr lang="bn-BD" sz="1200" baseline="0" dirty="0" smtClean="0"/>
              <a:t> দেখে </a:t>
            </a:r>
            <a:r>
              <a:rPr lang="bn-BD" sz="1200" dirty="0" smtClean="0"/>
              <a:t>শিক্ষার্থীদের</a:t>
            </a:r>
            <a:r>
              <a:rPr lang="bn-BD" sz="1200" baseline="0" dirty="0" smtClean="0"/>
              <a:t> দ্বারা উত্তর নেওয়ার চেষ্টা করতে হবে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1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/>
              <a:t>ছবি</a:t>
            </a:r>
            <a:r>
              <a:rPr lang="bn-BD" sz="1200" baseline="0" dirty="0" smtClean="0"/>
              <a:t> দেখে </a:t>
            </a:r>
            <a:r>
              <a:rPr lang="bn-BD" sz="1200" dirty="0" smtClean="0"/>
              <a:t>শিক্ষার্থীদের</a:t>
            </a:r>
            <a:r>
              <a:rPr lang="bn-BD" sz="1200" baseline="0" dirty="0" smtClean="0"/>
              <a:t> দ্বারা উত্তর নেওয়ার চেষ্টা করতে হবে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3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dirty="0" smtClean="0"/>
              <a:t>ছবি</a:t>
            </a:r>
            <a:r>
              <a:rPr lang="bn-BD" sz="1200" baseline="0" dirty="0" smtClean="0"/>
              <a:t> দেখে </a:t>
            </a:r>
            <a:r>
              <a:rPr lang="bn-BD" sz="1200" dirty="0" smtClean="0"/>
              <a:t>শিক্ষার্থীদের</a:t>
            </a:r>
            <a:r>
              <a:rPr lang="bn-BD" sz="1200" baseline="0" dirty="0" smtClean="0"/>
              <a:t> দ্বারা উত্তর নেওয়ার চেষ্টা করতে হবে 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0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দলে</a:t>
            </a:r>
            <a:r>
              <a:rPr lang="bn-BD" baseline="0" dirty="0" smtClean="0"/>
              <a:t> ভাগ করার ক্ষেত্রে আমার পরামর্শ </a:t>
            </a:r>
            <a:r>
              <a:rPr lang="bn-BD" baseline="0" dirty="0" err="1" smtClean="0"/>
              <a:t>ক্লাশ</a:t>
            </a:r>
            <a:r>
              <a:rPr lang="bn-BD" baseline="0" dirty="0" smtClean="0"/>
              <a:t> শুরুর আগে এটা করতে হবে এবং একজন </a:t>
            </a:r>
            <a:r>
              <a:rPr lang="bn-BD" baseline="0" dirty="0" err="1" smtClean="0"/>
              <a:t>দলনেতা</a:t>
            </a:r>
            <a:r>
              <a:rPr lang="bn-BD" baseline="0" dirty="0" smtClean="0"/>
              <a:t> নিযুক্ত করতে হবে। সেক্ষেত্রে প্রতি দলে সমান সংখ্যক শিক্ষার্থী রাখতে হবে এবং জোড় হতে হবে । যেমন ৪,৬,৮ ১০ জন। </a:t>
            </a:r>
            <a:r>
              <a:rPr lang="bn-BD" dirty="0" smtClean="0"/>
              <a:t>কাজ শেষে </a:t>
            </a:r>
            <a:r>
              <a:rPr lang="bn-BD" baseline="0" dirty="0" smtClean="0"/>
              <a:t>খাতা পরিবর্তনের মাধ্যমে  শিক্ষার্থীদের দ্বারা মূল্যায়ন করে নেওয়া যেতে পারে । উত্তর যেমন হতে পারে-</a:t>
            </a:r>
            <a:r>
              <a:rPr lang="bn-BD" baseline="0" dirty="0" err="1" smtClean="0"/>
              <a:t>জনসচেতনতা</a:t>
            </a:r>
            <a:r>
              <a:rPr lang="bn-BD" baseline="0" dirty="0" smtClean="0"/>
              <a:t> সৃষ্টি, ধর্মীয় মূল্যবোধ জাগ্রত করণ।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599A592-9517-45D5-B803-D8E694F30900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41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24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মাউস ক্লিক করে নেওয়ার মাধ্যমে উত্তর নেওয়ার চেষ্টা করতে হবে।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3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err="1" smtClean="0"/>
              <a:t>সম্মানিত</a:t>
            </a:r>
            <a:r>
              <a:rPr lang="bn-BD" baseline="0" dirty="0" smtClean="0"/>
              <a:t> </a:t>
            </a:r>
            <a:r>
              <a:rPr lang="bn-BD" baseline="0" dirty="0" err="1" smtClean="0"/>
              <a:t>শিক্ষকমন্ডলী</a:t>
            </a:r>
            <a:r>
              <a:rPr lang="bn-BD" baseline="0" dirty="0" smtClean="0"/>
              <a:t>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করার পদ্ধতি হলো রিবন বার এর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তে ক্লিক করে </a:t>
            </a:r>
            <a:r>
              <a:rPr lang="en-US" baseline="0" dirty="0" smtClean="0"/>
              <a:t>Hide Slide </a:t>
            </a:r>
            <a:r>
              <a:rPr lang="bn-BD" baseline="0" dirty="0" smtClean="0"/>
              <a:t>এর উপর ক্লিক 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 হয়ে যাবে। এক্ষেত্রে </a:t>
            </a:r>
            <a:r>
              <a:rPr lang="en-US" baseline="0" dirty="0" smtClean="0"/>
              <a:t>f5 </a:t>
            </a:r>
            <a:r>
              <a:rPr lang="bn-BD" baseline="0" dirty="0" smtClean="0"/>
              <a:t>চেপে </a:t>
            </a:r>
            <a:r>
              <a:rPr lang="en-US" baseline="0" dirty="0" smtClean="0"/>
              <a:t>Slide Show </a:t>
            </a:r>
            <a:r>
              <a:rPr lang="bn-BD" baseline="0" dirty="0" smtClean="0"/>
              <a:t>করলে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করা </a:t>
            </a:r>
            <a:r>
              <a:rPr lang="en-US" baseline="0" dirty="0" smtClean="0"/>
              <a:t>page </a:t>
            </a:r>
            <a:r>
              <a:rPr lang="bn-BD" baseline="0" dirty="0" smtClean="0"/>
              <a:t>আর দেখা যাবে না।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429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ছবি</a:t>
            </a:r>
            <a:r>
              <a:rPr lang="bn-BD" baseline="0" dirty="0" smtClean="0"/>
              <a:t> শুধু আবহ সৃষ্টির জন্য । </a:t>
            </a:r>
            <a:r>
              <a:rPr lang="bn-BD" dirty="0" smtClean="0"/>
              <a:t>বাড়ির কাজ শিক্ষার্থীদের</a:t>
            </a:r>
            <a:r>
              <a:rPr lang="bn-BD" baseline="0" dirty="0" smtClean="0"/>
              <a:t> খাতায় লেখে নেওয়া নি</a:t>
            </a:r>
            <a:r>
              <a:rPr lang="bn-IN" baseline="0" dirty="0" smtClean="0"/>
              <a:t>শ্চি</a:t>
            </a:r>
            <a:r>
              <a:rPr lang="bn-BD" baseline="0" dirty="0" smtClean="0"/>
              <a:t>ত করতে হবে । আগামী দিন এই কাজ দেখতে হবে কয়েক জনের এবং বাকি কাজ দল</a:t>
            </a:r>
            <a:r>
              <a:rPr lang="en-US" baseline="0" dirty="0" smtClean="0"/>
              <a:t> </a:t>
            </a:r>
            <a:r>
              <a:rPr lang="bn-BD" baseline="0" dirty="0" smtClean="0"/>
              <a:t>নেতার দ্বারা মূল্যায়ন করে নেওয়া যেতে পারে।</a:t>
            </a:r>
            <a:endParaRPr lang="en-US" sz="1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70B682-B924-4FAB-B0D7-7D4FDC931F41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820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আল্লাহ</a:t>
            </a:r>
            <a:r>
              <a:rPr lang="bn-BD" baseline="0" dirty="0" smtClean="0"/>
              <a:t> হাফেজ লেখা আছে  দৃশ্যের উপর। কারণ শিক্ষার্থীদের যেন স্মরণ থাকে আমরা আজ কী পড়ে আসলাম।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34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শিক্ষার্থীরা</a:t>
            </a:r>
            <a:r>
              <a:rPr lang="bn-BD" baseline="0" dirty="0" smtClean="0"/>
              <a:t> বিভিন্ন উত্তর দিবে তা থেকে সঠিক উত্তর গ্রহণ করতে হবে</a:t>
            </a:r>
            <a:r>
              <a:rPr lang="bn-IN" baseline="0" dirty="0" smtClean="0"/>
              <a:t> </a:t>
            </a:r>
            <a:r>
              <a:rPr lang="bn-BD" baseline="0" dirty="0" smtClean="0"/>
              <a:t>।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87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পাঠের</a:t>
            </a:r>
            <a:r>
              <a:rPr lang="bn-BD" baseline="0" dirty="0" smtClean="0"/>
              <a:t> শিরোনাম আসার আগে শিক্ষার্থীদের দ্বারা পাঠের শিরোনাম ঘোষণার চেষ্টা করতে হবে। পাঠ শিরোনাম বোর্ডে লিখতে হবে। </a:t>
            </a:r>
            <a:endParaRPr lang="en-US" dirty="0" smtClean="0"/>
          </a:p>
          <a:p>
            <a:endParaRPr lang="en-GB" dirty="0" smtClean="0"/>
          </a:p>
          <a:p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D8F3C7E-C4FA-4551-8F02-6DDFBDA8B79C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35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শিক্ষার্থীদের</a:t>
            </a:r>
            <a:r>
              <a:rPr lang="bn-BD" baseline="0" dirty="0" smtClean="0"/>
              <a:t>  দ্বারা শিখনফল পড়ে নিতে হবে । </a:t>
            </a:r>
            <a:r>
              <a:rPr lang="bn-BD" dirty="0" smtClean="0"/>
              <a:t>সম্মানিত</a:t>
            </a:r>
            <a:r>
              <a:rPr lang="bn-BD" baseline="0" dirty="0" smtClean="0"/>
              <a:t> শিক্ষকমন্ডলী আপনারা ইচ্ছে করলে এই </a:t>
            </a:r>
            <a:r>
              <a:rPr lang="en-US" baseline="0" dirty="0" smtClean="0"/>
              <a:t>slide </a:t>
            </a:r>
            <a:r>
              <a:rPr lang="bn-BD" baseline="0" dirty="0" smtClean="0"/>
              <a:t>টি </a:t>
            </a:r>
            <a:r>
              <a:rPr lang="en-US" baseline="0" dirty="0" smtClean="0"/>
              <a:t>Hide </a:t>
            </a:r>
            <a:r>
              <a:rPr lang="bn-BD" baseline="0" dirty="0" smtClean="0"/>
              <a:t>করে রাখতে পারবেন।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146DCCA-0259-41B3-BFAE-539D26CB2EA0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29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ক্যাপশন</a:t>
            </a:r>
            <a:r>
              <a:rPr lang="bn-BD" baseline="0" dirty="0" smtClean="0"/>
              <a:t> আসার আগে ছবি দেখে উত্তর নেওয়ার  চেষ্টা করতে হবে।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314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solidFill>
                  <a:srgbClr val="C00000"/>
                </a:solidFill>
              </a:rPr>
              <a:t>ভিডিওটি</a:t>
            </a:r>
            <a:r>
              <a:rPr lang="bn-BD" baseline="0" dirty="0" smtClean="0">
                <a:solidFill>
                  <a:srgbClr val="C00000"/>
                </a:solidFill>
              </a:rPr>
              <a:t> দেখার মাঝে মাঝে যেখানে প্রয়োজনে ভিডিও  </a:t>
            </a:r>
            <a:r>
              <a:rPr lang="en-US" baseline="0" dirty="0" smtClean="0">
                <a:solidFill>
                  <a:srgbClr val="C00000"/>
                </a:solidFill>
              </a:rPr>
              <a:t>paused </a:t>
            </a:r>
            <a:r>
              <a:rPr lang="bn-BD" baseline="0" dirty="0" smtClean="0">
                <a:solidFill>
                  <a:srgbClr val="C00000"/>
                </a:solidFill>
              </a:rPr>
              <a:t>করে  রেখে ব্যাখ্যা করে বুঝে দেওয়া যেতে পারে। 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FFCF79A-0940-4388-8172-FEA294DA4733}" type="datetime1">
              <a:rPr lang="en-US" smtClean="0"/>
              <a:t>8/7/2016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46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ছবি</a:t>
            </a:r>
            <a:r>
              <a:rPr lang="bn-BD" baseline="0" dirty="0" smtClean="0"/>
              <a:t> দেখে যেন বুঝতে পারে কি উত্তর হতে পারে এ জন্য এ ছবি দেওয়া। একজনের খাতা অন্যের মাধ্যমে মূল্যায়ন করে নেওয়া যেতে পারে।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273AC-4A2B-4E93-9569-33D24EA9FC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1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31FA3-FF7B-4E58-AD11-9CCE86F20D84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87B9B-6543-42AB-BE9F-0AEE4A5B1980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56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53335-FC5E-4A2A-B73E-17EA6B213B9C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2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74351-FD51-4E67-8C85-8ECE1CFCA79F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A7FE5-16A3-451D-AE47-C63F7E80568D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06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6C7-B7CB-4646-9418-56F6CA52D9C5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8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D952-69A0-428B-8C07-43B2066FAD3C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3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F5A68-1570-4377-9828-7229E21FE602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6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548723" cy="372161"/>
          </a:xfrm>
          <a:ln w="28575">
            <a:solidFill>
              <a:srgbClr val="00B050"/>
            </a:solidFill>
          </a:ln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+mj-lt"/>
                <a:cs typeface="NikoshBAN" panose="02000000000000000000" pitchFamily="2" charset="0"/>
              </a:defRPr>
            </a:lvl1pPr>
          </a:lstStyle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45576" y="6386731"/>
            <a:ext cx="422030" cy="386861"/>
          </a:xfrm>
          <a:ln w="38100">
            <a:solidFill>
              <a:srgbClr val="00B050"/>
            </a:solidFill>
          </a:ln>
        </p:spPr>
        <p:txBody>
          <a:bodyPr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B6C7F854-B571-47C3-B81D-C3C225D692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 userDrawn="1"/>
        </p:nvSpPr>
        <p:spPr>
          <a:xfrm>
            <a:off x="3066760" y="6358595"/>
            <a:ext cx="576775" cy="429066"/>
          </a:xfrm>
          <a:prstGeom prst="actionButtonBackPrevious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6" name="Action Button: Home 5">
            <a:hlinkClick r:id="" action="ppaction://hlinkshowjump?jump=firstslide" highlightClick="1"/>
          </p:cNvPr>
          <p:cNvSpPr/>
          <p:nvPr userDrawn="1"/>
        </p:nvSpPr>
        <p:spPr>
          <a:xfrm>
            <a:off x="3713872" y="6358596"/>
            <a:ext cx="506437" cy="443132"/>
          </a:xfrm>
          <a:prstGeom prst="actionButtonHom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7" name="Action Button: Information 6">
            <a:hlinkClick r:id="" action="ppaction://hlinkshowjump?jump=endshow" highlightClick="1"/>
          </p:cNvPr>
          <p:cNvSpPr/>
          <p:nvPr userDrawn="1"/>
        </p:nvSpPr>
        <p:spPr>
          <a:xfrm>
            <a:off x="4318777" y="6358596"/>
            <a:ext cx="506437" cy="457200"/>
          </a:xfrm>
          <a:prstGeom prst="actionButtonInformation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8" name="Action Button: Forward or Next 7">
            <a:hlinkClick r:id="" action="ppaction://hlinkshowjump?jump=nextslide" highlightClick="1"/>
          </p:cNvPr>
          <p:cNvSpPr/>
          <p:nvPr userDrawn="1"/>
        </p:nvSpPr>
        <p:spPr>
          <a:xfrm>
            <a:off x="4895564" y="6344530"/>
            <a:ext cx="548640" cy="485334"/>
          </a:xfrm>
          <a:prstGeom prst="actionButtonForwardNex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354" y="-1554"/>
            <a:ext cx="74246" cy="631718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 userDrawn="1"/>
        </p:nvGrpSpPr>
        <p:grpSpPr>
          <a:xfrm>
            <a:off x="0" y="44323"/>
            <a:ext cx="9137357" cy="6271304"/>
            <a:chOff x="-556065" y="703385"/>
            <a:chExt cx="9137357" cy="5609688"/>
          </a:xfrm>
        </p:grpSpPr>
        <p:cxnSp>
          <p:nvCxnSpPr>
            <p:cNvPr id="11" name="Straight Connector 10"/>
            <p:cNvCxnSpPr/>
            <p:nvPr userDrawn="1"/>
          </p:nvCxnSpPr>
          <p:spPr>
            <a:xfrm flipH="1">
              <a:off x="8525022" y="703385"/>
              <a:ext cx="28136" cy="5598941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>
              <a:off x="-556065" y="703385"/>
              <a:ext cx="9137357" cy="0"/>
            </a:xfrm>
            <a:prstGeom prst="line">
              <a:avLst/>
            </a:prstGeom>
            <a:ln w="76200">
              <a:solidFill>
                <a:srgbClr val="00B050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  <a:sp3d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flipV="1">
              <a:off x="-481819" y="6302326"/>
              <a:ext cx="9034976" cy="10747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 userDrawn="1"/>
        </p:nvSpPr>
        <p:spPr>
          <a:xfrm>
            <a:off x="5514554" y="6404316"/>
            <a:ext cx="2994446" cy="36576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সাইফুল ইসলাম, </a:t>
            </a:r>
            <a:r>
              <a:rPr lang="bn-BD" sz="1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</a:t>
            </a:r>
            <a:r>
              <a:rPr lang="bn-BD" sz="1600" baseline="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শিক্ষক 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4" y="123096"/>
            <a:ext cx="1481728" cy="15084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612" y="4729763"/>
            <a:ext cx="1481728" cy="15084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16843" y="4729763"/>
            <a:ext cx="1481728" cy="150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4047" y="120498"/>
            <a:ext cx="1481728" cy="150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5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allAtOnce" animBg="1"/>
      <p:bldP spid="16" grpId="1" uiExpand="1" build="allAtOnce" animBg="1"/>
    </p:bldLst>
  </p:timing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28DC8-AAB4-49C2-9DBD-8A68BA9DAD14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01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BD6C7-43CC-41C8-BAA3-51C11047C9E7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7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C8ED4-7BD2-4EC7-81A4-C5066E6F75C1}" type="datetime10">
              <a:rPr lang="bn-BD" smtClean="0"/>
              <a:t>রবিবার, 07 আগস্ট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7F854-B571-47C3-B81D-C3C225D69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hyperlink" Target="http://en.savefrom.net/#url=http://youtube.com/watch?v=1igfhIfdUq0&amp;utm_source=youtube.com&amp;utm_medium=short_domains&amp;utm_campaign=www.ssyoutube.com" TargetMode="External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hyperlink" Target="http://en.savefrom.net/#url=http://youtube.com/watch?v=uBM4Tyz8RXw&amp;utm_source=youtube.com&amp;utm_medium=short_domains&amp;utm_campaign=www.ssyoutube.com" TargetMode="External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8.jpg"/><Relationship Id="rId4" Type="http://schemas.openxmlformats.org/officeDocument/2006/relationships/image" Target="../media/image4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Cloud 5"/>
          <p:cNvSpPr/>
          <p:nvPr/>
        </p:nvSpPr>
        <p:spPr>
          <a:xfrm>
            <a:off x="792051" y="1016878"/>
            <a:ext cx="7747906" cy="5387876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p3d extrusionH="57150">
              <a:bevelT w="38100" h="38100"/>
            </a:sp3d>
          </a:bodyPr>
          <a:lstStyle/>
          <a:p>
            <a:pPr algn="just"/>
            <a:r>
              <a:rPr lang="en-US" sz="2800" dirty="0" err="1"/>
              <a:t>এই</a:t>
            </a:r>
            <a:r>
              <a:rPr lang="en-US" sz="2800" dirty="0"/>
              <a:t> </a:t>
            </a:r>
            <a:r>
              <a:rPr lang="bn-BD" sz="2800" dirty="0"/>
              <a:t>কন্টেন্টটি </a:t>
            </a:r>
            <a:r>
              <a:rPr lang="en-US" sz="2800" dirty="0"/>
              <a:t> </a:t>
            </a:r>
            <a:r>
              <a:rPr lang="en-US" sz="2800" dirty="0" err="1"/>
              <a:t>শ্রে</a:t>
            </a:r>
            <a:r>
              <a:rPr lang="bn-BD" sz="2800" dirty="0"/>
              <a:t>ণি </a:t>
            </a:r>
            <a:r>
              <a:rPr lang="en-US" sz="2800" dirty="0" err="1"/>
              <a:t>কক্ষে</a:t>
            </a:r>
            <a:r>
              <a:rPr lang="en-US" sz="2800" dirty="0"/>
              <a:t> </a:t>
            </a:r>
            <a:r>
              <a:rPr lang="en-US" sz="2800" dirty="0" err="1"/>
              <a:t>উপস্থাপনের</a:t>
            </a:r>
            <a:r>
              <a:rPr lang="en-US" sz="2800" dirty="0"/>
              <a:t> </a:t>
            </a:r>
            <a:r>
              <a:rPr lang="en-US" sz="2800" dirty="0" err="1"/>
              <a:t>সময়</a:t>
            </a:r>
            <a:r>
              <a:rPr lang="en-US" sz="2800" dirty="0"/>
              <a:t> </a:t>
            </a:r>
            <a:r>
              <a:rPr lang="bn-BD" sz="2800" dirty="0"/>
              <a:t>কিছু</a:t>
            </a:r>
            <a:r>
              <a:rPr lang="en-US" sz="2800" dirty="0"/>
              <a:t> </a:t>
            </a:r>
            <a:r>
              <a:rPr lang="bn-BD" sz="2800" dirty="0"/>
              <a:t>নির্দেশনা</a:t>
            </a:r>
            <a:r>
              <a:rPr lang="en-US" sz="2800" dirty="0"/>
              <a:t> </a:t>
            </a:r>
            <a:r>
              <a:rPr lang="bn-BD" sz="2800" dirty="0"/>
              <a:t>প্রয়োজনীয়</a:t>
            </a:r>
            <a:r>
              <a:rPr lang="en-US" sz="2800" dirty="0"/>
              <a:t> </a:t>
            </a:r>
            <a:r>
              <a:rPr lang="en-US" sz="2800" dirty="0" err="1"/>
              <a:t>স্লাইডের</a:t>
            </a:r>
            <a:r>
              <a:rPr lang="en-US" sz="2800" dirty="0"/>
              <a:t> slide</a:t>
            </a:r>
            <a:r>
              <a:rPr lang="bn-BD" sz="2800" dirty="0"/>
              <a:t> </a:t>
            </a:r>
            <a:r>
              <a:rPr lang="en-US" sz="2800" dirty="0"/>
              <a:t>note এ </a:t>
            </a:r>
            <a:r>
              <a:rPr lang="en-US" sz="2800" dirty="0" err="1"/>
              <a:t>সংযোজন</a:t>
            </a:r>
            <a:r>
              <a:rPr lang="en-US" sz="2800" dirty="0"/>
              <a:t> </a:t>
            </a:r>
            <a:r>
              <a:rPr lang="en-US" sz="2800" dirty="0" err="1"/>
              <a:t>করা</a:t>
            </a:r>
            <a:r>
              <a:rPr lang="en-US" sz="2800" dirty="0"/>
              <a:t> </a:t>
            </a:r>
            <a:r>
              <a:rPr lang="en-US" sz="2800" dirty="0" err="1"/>
              <a:t>হয়েছে</a:t>
            </a:r>
            <a:r>
              <a:rPr lang="en-US" sz="2800" dirty="0"/>
              <a:t>। </a:t>
            </a:r>
            <a:r>
              <a:rPr lang="en-US" sz="2800" dirty="0" err="1"/>
              <a:t>আশা</a:t>
            </a:r>
            <a:r>
              <a:rPr lang="en-US" sz="2800" dirty="0"/>
              <a:t> </a:t>
            </a:r>
            <a:r>
              <a:rPr lang="en-US" sz="2800" dirty="0" err="1"/>
              <a:t>করি</a:t>
            </a:r>
            <a:r>
              <a:rPr lang="en-US" sz="2800" dirty="0"/>
              <a:t> </a:t>
            </a:r>
            <a:r>
              <a:rPr lang="en-US" sz="2800" dirty="0" err="1"/>
              <a:t>সম্মানিত</a:t>
            </a:r>
            <a:r>
              <a:rPr lang="bn-BD" sz="2800" dirty="0"/>
              <a:t> </a:t>
            </a:r>
            <a:r>
              <a:rPr lang="en-US" sz="2800" dirty="0" err="1"/>
              <a:t>শিক্ষক</a:t>
            </a:r>
            <a:r>
              <a:rPr lang="bn-BD" sz="2800" dirty="0"/>
              <a:t>মণ্ডলী</a:t>
            </a:r>
            <a:r>
              <a:rPr lang="en-US" sz="2800" dirty="0"/>
              <a:t> </a:t>
            </a:r>
            <a:r>
              <a:rPr lang="en-US" sz="2800" dirty="0" err="1"/>
              <a:t>পাঠটি</a:t>
            </a:r>
            <a:r>
              <a:rPr lang="en-US" sz="2800" dirty="0"/>
              <a:t> </a:t>
            </a:r>
            <a:r>
              <a:rPr lang="en-US" sz="2800" dirty="0" err="1"/>
              <a:t>উপস্থাপনের</a:t>
            </a:r>
            <a:r>
              <a:rPr lang="en-US" sz="2800" dirty="0"/>
              <a:t> </a:t>
            </a:r>
            <a:r>
              <a:rPr lang="en-US" sz="2800" dirty="0" err="1"/>
              <a:t>পূর্বে</a:t>
            </a:r>
            <a:r>
              <a:rPr lang="en-US" sz="2800" dirty="0"/>
              <a:t> </a:t>
            </a:r>
            <a:r>
              <a:rPr lang="en-US" sz="2800" dirty="0" err="1"/>
              <a:t>উল্লেখিত</a:t>
            </a:r>
            <a:r>
              <a:rPr lang="en-US" sz="2800" dirty="0"/>
              <a:t> note</a:t>
            </a:r>
            <a:r>
              <a:rPr lang="bn-BD" sz="2800" dirty="0"/>
              <a:t> </a:t>
            </a:r>
            <a:r>
              <a:rPr lang="en-US" sz="2800" dirty="0" err="1"/>
              <a:t>দেখে</a:t>
            </a:r>
            <a:r>
              <a:rPr lang="en-US" sz="2800" dirty="0"/>
              <a:t> </a:t>
            </a:r>
            <a:r>
              <a:rPr lang="bn-BD" sz="2800" dirty="0"/>
              <a:t>নিবেন</a:t>
            </a:r>
            <a:r>
              <a:rPr lang="en-US" sz="2800" dirty="0"/>
              <a:t>।</a:t>
            </a:r>
            <a:r>
              <a:rPr lang="bn-BD" sz="2800" dirty="0"/>
              <a:t> এছাড়াও শিক্ষকমণ্ডলী </a:t>
            </a:r>
            <a:r>
              <a:rPr lang="en-US" sz="2800" dirty="0"/>
              <a:t> </a:t>
            </a:r>
            <a:r>
              <a:rPr lang="bn-BD" sz="2800" dirty="0"/>
              <a:t> প্রয়োজনবোধে তার নিজস্ব কৌশল প্রয়োগ করতে পারবেন ।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f5</a:t>
            </a:r>
            <a:r>
              <a:rPr lang="en-US" sz="2800" dirty="0"/>
              <a:t> </a:t>
            </a:r>
            <a:r>
              <a:rPr lang="bn-BD" sz="2800"/>
              <a:t>চেপে পাঠ উপস্থাপন শুরু করবেন।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9701" y="229235"/>
            <a:ext cx="799260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bn-BD" sz="2400" dirty="0"/>
              <a:t>এই স্লাইডটি সম্মানিত শিক্ষকমণ্ডলীর জন্য, বিধায় স্লাইডটি হাইড করে রাখা হয়েছে।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8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4600" y="308520"/>
            <a:ext cx="4328160" cy="822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52400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08" y="2548829"/>
            <a:ext cx="3310092" cy="5753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396240" y="4346436"/>
            <a:ext cx="8534400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/>
              <a:t>কোন</a:t>
            </a:r>
            <a:r>
              <a:rPr lang="en-US" sz="4000" dirty="0" smtClean="0"/>
              <a:t> </a:t>
            </a:r>
            <a:r>
              <a:rPr lang="en-US" sz="4000" dirty="0" err="1" smtClean="0"/>
              <a:t>কিছু</a:t>
            </a:r>
            <a:r>
              <a:rPr lang="en-US" sz="4000" dirty="0" smtClean="0"/>
              <a:t> </a:t>
            </a:r>
            <a:r>
              <a:rPr lang="en-US" sz="4000" dirty="0" err="1" smtClean="0"/>
              <a:t>চাইতে</a:t>
            </a:r>
            <a:r>
              <a:rPr lang="en-US" sz="4000" dirty="0" smtClean="0"/>
              <a:t> </a:t>
            </a:r>
            <a:r>
              <a:rPr lang="en-US" sz="4000" dirty="0" err="1" smtClean="0"/>
              <a:t>হলে</a:t>
            </a:r>
            <a:r>
              <a:rPr lang="en-US" sz="4000" dirty="0" smtClean="0"/>
              <a:t> </a:t>
            </a:r>
            <a:r>
              <a:rPr lang="en-US" sz="4000" dirty="0" err="1" smtClean="0"/>
              <a:t>এক</a:t>
            </a:r>
            <a:r>
              <a:rPr lang="en-US" sz="4000" dirty="0" smtClean="0"/>
              <a:t> </a:t>
            </a:r>
            <a:r>
              <a:rPr lang="en-US" sz="4000" dirty="0" err="1" smtClean="0"/>
              <a:t>আল্লাহর</a:t>
            </a:r>
            <a:r>
              <a:rPr lang="en-US" sz="4000" dirty="0" smtClean="0"/>
              <a:t> </a:t>
            </a:r>
            <a:r>
              <a:rPr lang="en-US" sz="4000" dirty="0" err="1" smtClean="0"/>
              <a:t>নিকট</a:t>
            </a:r>
            <a:r>
              <a:rPr lang="en-US" sz="4000" dirty="0" smtClean="0"/>
              <a:t> </a:t>
            </a:r>
            <a:r>
              <a:rPr lang="en-US" sz="4000" dirty="0" err="1" smtClean="0"/>
              <a:t>চাইতে</a:t>
            </a:r>
            <a:r>
              <a:rPr lang="en-US" sz="4000" dirty="0" smtClean="0"/>
              <a:t> </a:t>
            </a:r>
            <a:r>
              <a:rPr lang="en-US" sz="4000" dirty="0" err="1" smtClean="0"/>
              <a:t>হয়</a:t>
            </a:r>
            <a:r>
              <a:rPr lang="bn-IN" sz="4000" dirty="0" smtClean="0"/>
              <a:t>।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658" y="814287"/>
            <a:ext cx="3826102" cy="3878246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6880" y="4189583"/>
            <a:ext cx="8869680" cy="132343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সালাত, যাকাত, সাওম,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হজ্জ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সকল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ইবাদত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এক আল্লাহর জন্য করতে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990600" y="3169920"/>
            <a:ext cx="7147560" cy="70788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অর্থাৎ ‘আল্লাহ ছাড়া আর কোন মাবুদ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নেই।</a:t>
            </a: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’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137160" y="1584960"/>
            <a:ext cx="8793480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দুনিয়াতে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আগত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সকল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নবি-রাসূলের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দাওয়াতের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মূল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বাণী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ছিল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2305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8" grpId="0" animBg="1"/>
      <p:bldP spid="7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84120" y="217080"/>
            <a:ext cx="4328160" cy="731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2400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7" y="1523999"/>
            <a:ext cx="4207669" cy="2752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" y="1524000"/>
            <a:ext cx="3933372" cy="27773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62857" y="4301311"/>
            <a:ext cx="41257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বিশ্বাস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মানুষকে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আল্লাহর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পরিচয়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>
                <a:latin typeface="NikoshBAN" panose="02000000000000000000" pitchFamily="2" charset="0"/>
                <a:cs typeface="NikoshBAN" panose="02000000000000000000" pitchFamily="2" charset="0"/>
              </a:rPr>
              <a:t>দান</a:t>
            </a:r>
            <a:r>
              <a:rPr lang="en-US" sz="36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37907" y="441212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বিশ্বাসের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মাধ্যমে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মহান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আল্লাহর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ক্ষমতা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গুণাবলি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atin typeface="NikoshBAN" panose="02000000000000000000" pitchFamily="2" charset="0"/>
                <a:cs typeface="NikoshBAN" panose="02000000000000000000" pitchFamily="2" charset="0"/>
              </a:rPr>
              <a:t>জানতে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22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84120" y="217080"/>
            <a:ext cx="4328160" cy="7315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52400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3840" y="1402080"/>
            <a:ext cx="4175760" cy="4524315"/>
            <a:chOff x="243840" y="1402080"/>
            <a:chExt cx="4175760" cy="4524315"/>
          </a:xfrm>
        </p:grpSpPr>
        <p:sp>
          <p:nvSpPr>
            <p:cNvPr id="4" name="Rectangle 3"/>
            <p:cNvSpPr/>
            <p:nvPr/>
          </p:nvSpPr>
          <p:spPr>
            <a:xfrm>
              <a:off x="243840" y="1402080"/>
              <a:ext cx="4175760" cy="4524315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মানুষের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দুনিয়ার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কাজকর্মের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জন্য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মানুষকে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পরকালে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আল্লাহর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নিকট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জবাবদিহি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করতে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হবে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 </a:t>
              </a: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27"/>
            <a:stretch/>
          </p:blipFill>
          <p:spPr>
            <a:xfrm>
              <a:off x="401611" y="3630701"/>
              <a:ext cx="3835109" cy="213002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572000" y="1432560"/>
            <a:ext cx="4419600" cy="4524315"/>
            <a:chOff x="4572000" y="1432560"/>
            <a:chExt cx="4419600" cy="4524315"/>
          </a:xfrm>
        </p:grpSpPr>
        <p:sp>
          <p:nvSpPr>
            <p:cNvPr id="5" name="Rectangle 4"/>
            <p:cNvSpPr/>
            <p:nvPr/>
          </p:nvSpPr>
          <p:spPr>
            <a:xfrm>
              <a:off x="4572000" y="1432560"/>
              <a:ext cx="4419600" cy="4524315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আখিরাতে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সফলতা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লাভের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আশায়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মানুষ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অন্যায়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কাজ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থেকে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বিরত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থাকে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। </a:t>
              </a: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0120" y="3550920"/>
              <a:ext cx="4053839" cy="2271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99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84120" y="217080"/>
            <a:ext cx="4328160" cy="7315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52400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82880" y="1219199"/>
            <a:ext cx="3017520" cy="4572000"/>
            <a:chOff x="182880" y="1219199"/>
            <a:chExt cx="3017520" cy="4572000"/>
          </a:xfrm>
        </p:grpSpPr>
        <p:sp>
          <p:nvSpPr>
            <p:cNvPr id="5" name="Rectangle 4"/>
            <p:cNvSpPr/>
            <p:nvPr/>
          </p:nvSpPr>
          <p:spPr>
            <a:xfrm>
              <a:off x="182880" y="1219199"/>
              <a:ext cx="3017520" cy="4572000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তাওহিদে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বিশ্বাসীগণ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শুধু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আল্লাহ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তাআলার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সামনে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মাথা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নত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করে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। </a:t>
              </a: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40" y="3992880"/>
              <a:ext cx="2951480" cy="178308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3322320" y="1219198"/>
            <a:ext cx="2727960" cy="4572000"/>
            <a:chOff x="3322320" y="1219198"/>
            <a:chExt cx="2727960" cy="4572000"/>
          </a:xfrm>
        </p:grpSpPr>
        <p:sp>
          <p:nvSpPr>
            <p:cNvPr id="6" name="Rectangle 5"/>
            <p:cNvSpPr/>
            <p:nvPr/>
          </p:nvSpPr>
          <p:spPr>
            <a:xfrm>
              <a:off x="3322320" y="1219198"/>
              <a:ext cx="2727960" cy="4572000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গাছ-পালা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,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পশু-পাখি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,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চন্দ্র-সূর্য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ইত্যাদির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নিকট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মাথা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নত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করে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না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</a:t>
              </a: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279" y="4053840"/>
              <a:ext cx="2686521" cy="169901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263640" y="1234439"/>
            <a:ext cx="2727960" cy="4572000"/>
            <a:chOff x="6263640" y="1234439"/>
            <a:chExt cx="2727960" cy="4770537"/>
          </a:xfrm>
        </p:grpSpPr>
        <p:sp>
          <p:nvSpPr>
            <p:cNvPr id="7" name="Rectangle 6"/>
            <p:cNvSpPr/>
            <p:nvPr/>
          </p:nvSpPr>
          <p:spPr>
            <a:xfrm>
              <a:off x="6263640" y="1234439"/>
              <a:ext cx="2727960" cy="4770537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তাওহিদে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বিশ্বাস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মানুষের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মধ্যে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আত্মসম্মান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ও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আত্মসচেতনতা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জাগিয়ে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2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তোলে</a:t>
              </a:r>
              <a:r>
                <a:rPr lang="en-US" sz="32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।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/>
            </a:p>
            <a:p>
              <a:pPr algn="just"/>
              <a:endParaRPr lang="en-US" sz="36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3170" y="4084320"/>
              <a:ext cx="2552700" cy="1657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096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84120" y="217080"/>
            <a:ext cx="4328160" cy="7315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0"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w="114300" prst="hardEdg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360" y="1234440"/>
            <a:ext cx="4328160" cy="4524315"/>
            <a:chOff x="213360" y="1234440"/>
            <a:chExt cx="4328160" cy="4524315"/>
          </a:xfrm>
        </p:grpSpPr>
        <p:sp>
          <p:nvSpPr>
            <p:cNvPr id="5" name="Rectangle 4"/>
            <p:cNvSpPr/>
            <p:nvPr/>
          </p:nvSpPr>
          <p:spPr>
            <a:xfrm>
              <a:off x="213360" y="1234440"/>
              <a:ext cx="4328160" cy="452431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তাওহিদে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বিশ্বাসী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মানুষ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পরস্পর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ভ্রাতৃ</a:t>
              </a:r>
              <a:r>
                <a:rPr lang="bn-IN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ত্ব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ও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সহমর্মিতায়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উদ্বুদ্ধ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হয়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 </a:t>
              </a: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64" y="2935224"/>
              <a:ext cx="4096512" cy="272491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648200" y="1234440"/>
            <a:ext cx="4373880" cy="4524315"/>
            <a:chOff x="4648200" y="1234440"/>
            <a:chExt cx="4373880" cy="4524315"/>
          </a:xfrm>
        </p:grpSpPr>
        <p:sp>
          <p:nvSpPr>
            <p:cNvPr id="6" name="Rectangle 5"/>
            <p:cNvSpPr/>
            <p:nvPr/>
          </p:nvSpPr>
          <p:spPr>
            <a:xfrm>
              <a:off x="4648200" y="1234440"/>
              <a:ext cx="4373880" cy="4524315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তাওহিদে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বিশ্বাসী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মানুষ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বিপদে-আপদে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,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দুঃখ-কষ্টে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হতাশ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বা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নিরাশ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হয়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r>
                <a:rPr lang="en-US" sz="3600" dirty="0" err="1" smtClean="0">
                  <a:latin typeface="NikoshBAN" panose="02000000000000000000" pitchFamily="2" charset="0"/>
                  <a:cs typeface="NikoshBAN" panose="02000000000000000000" pitchFamily="2" charset="0"/>
                </a:rPr>
                <a:t>না</a:t>
              </a:r>
              <a:r>
                <a:rPr lang="en-US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।  </a:t>
              </a: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 smtClean="0"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just"/>
              <a:endParaRPr lang="en-US" sz="3600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2749" y="2971799"/>
              <a:ext cx="4079788" cy="26822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75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407920" y="182880"/>
            <a:ext cx="3322320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0">
            <a:solidFill>
              <a:schemeClr val="accent4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6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</a:t>
            </a:r>
            <a:r>
              <a:rPr lang="bn-BD" sz="6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6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1000" y="4988470"/>
            <a:ext cx="8625840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bn-BD" sz="4800" dirty="0" err="1" smtClean="0">
                <a:gradFill>
                  <a:gsLst>
                    <a:gs pos="56154">
                      <a:srgbClr val="734827"/>
                    </a:gs>
                    <a:gs pos="94000">
                      <a:srgbClr val="3A6414"/>
                    </a:gs>
                    <a:gs pos="0">
                      <a:srgbClr val="008000"/>
                    </a:gs>
                    <a:gs pos="84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bn-BD" sz="4800" dirty="0" smtClean="0">
                <a:gradFill>
                  <a:gsLst>
                    <a:gs pos="56154">
                      <a:srgbClr val="734827"/>
                    </a:gs>
                    <a:gs pos="94000">
                      <a:srgbClr val="3A6414"/>
                    </a:gs>
                    <a:gs pos="0">
                      <a:srgbClr val="008000"/>
                    </a:gs>
                    <a:gs pos="84000">
                      <a:schemeClr val="accent2">
                        <a:lumMod val="95000"/>
                        <a:lumOff val="5000"/>
                      </a:schemeClr>
                    </a:gs>
                    <a:gs pos="100000">
                      <a:schemeClr val="accent2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বিশ্বাস করা প্রয়োজন কেন লিখ। </a:t>
            </a:r>
            <a:endParaRPr lang="en-US" sz="4800" dirty="0">
              <a:gradFill>
                <a:gsLst>
                  <a:gs pos="56154">
                    <a:srgbClr val="734827"/>
                  </a:gs>
                  <a:gs pos="94000">
                    <a:srgbClr val="3A6414"/>
                  </a:gs>
                  <a:gs pos="0">
                    <a:srgbClr val="008000"/>
                  </a:gs>
                  <a:gs pos="84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</a:gra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24-Point Star 17"/>
          <p:cNvSpPr/>
          <p:nvPr/>
        </p:nvSpPr>
        <p:spPr>
          <a:xfrm>
            <a:off x="6633311" y="2743200"/>
            <a:ext cx="2077470" cy="1754981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মিনিট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6614160" y="1283618"/>
            <a:ext cx="2075430" cy="12144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278880" y="0"/>
            <a:ext cx="76200" cy="493776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1021080"/>
            <a:ext cx="9144000" cy="3048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5240" y="4937760"/>
            <a:ext cx="9144000" cy="3048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" y="1503997"/>
            <a:ext cx="50768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7634" y="1234328"/>
            <a:ext cx="7235371" cy="769441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bn-BD" sz="4400" dirty="0" smtClean="0"/>
              <a:t>আম গাছে আম হয়, জাম গাছে জাম।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2225040" y="223689"/>
            <a:ext cx="4739640" cy="822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" y="2396490"/>
            <a:ext cx="4328161" cy="3425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40" y="2374963"/>
            <a:ext cx="4228055" cy="341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86114" y="1928637"/>
            <a:ext cx="5897880" cy="3881433"/>
            <a:chOff x="1066800" y="2182324"/>
            <a:chExt cx="5897880" cy="38814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2182324"/>
              <a:ext cx="5897880" cy="3881433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1066800" y="2516658"/>
              <a:ext cx="5735326" cy="3203938"/>
              <a:chOff x="1730466" y="2377440"/>
              <a:chExt cx="5735326" cy="3203938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7166" y="2377440"/>
                <a:ext cx="1548626" cy="153924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0466" y="4197268"/>
                <a:ext cx="1221257" cy="138411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7" name="Rectangle 6"/>
          <p:cNvSpPr/>
          <p:nvPr/>
        </p:nvSpPr>
        <p:spPr>
          <a:xfrm>
            <a:off x="314681" y="1213020"/>
            <a:ext cx="8560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bn-BD" sz="3600" dirty="0"/>
              <a:t>কাঁঠাল গাছে আম কিংবা তরমুজ ধরতে </a:t>
            </a:r>
            <a:r>
              <a:rPr lang="bn-BD" sz="3600" dirty="0" smtClean="0"/>
              <a:t>দেখে</a:t>
            </a:r>
            <a:r>
              <a:rPr lang="bn-IN" sz="3600" dirty="0"/>
              <a:t>ছ</a:t>
            </a:r>
            <a:r>
              <a:rPr lang="bn-BD" sz="3600" dirty="0" smtClean="0"/>
              <a:t> </a:t>
            </a:r>
            <a:r>
              <a:rPr lang="bn-BD" sz="3600" dirty="0"/>
              <a:t>কি কখনো? 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2225040" y="223689"/>
            <a:ext cx="4739640" cy="8229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2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208449"/>
            <a:ext cx="4739640" cy="8229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0"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920" y="4968240"/>
            <a:ext cx="768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প্রত্যেকটি </a:t>
            </a:r>
            <a:r>
              <a:rPr lang="bn-BD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সুশৃঙ্খলভাবে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ঘুরছে। কে দিলেন এই নিয়ম? 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>
          <a:xfrm>
            <a:off x="1234440" y="1234440"/>
            <a:ext cx="7056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এসো </a:t>
            </a:r>
            <a:r>
              <a:rPr lang="bn-BD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সৌরজগ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ৎ এর একটি ভিডিও দেখি </a:t>
            </a:r>
            <a:endParaRPr lang="en-US" sz="4400" dirty="0"/>
          </a:p>
        </p:txBody>
      </p:sp>
      <p:sp>
        <p:nvSpPr>
          <p:cNvPr id="8" name="Action Button: Movie 7">
            <a:hlinkClick r:id="rId5" highlightClick="1"/>
          </p:cNvPr>
          <p:cNvSpPr/>
          <p:nvPr/>
        </p:nvSpPr>
        <p:spPr>
          <a:xfrm>
            <a:off x="3307080" y="3108960"/>
            <a:ext cx="1889760" cy="1249680"/>
          </a:xfrm>
          <a:prstGeom prst="actionButtonMovi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সৌরজগৎ - YouTube_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381" end="35906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2956662"/>
            <a:ext cx="2072368" cy="1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2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96440" y="5120640"/>
            <a:ext cx="448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dirty="0" smtClean="0"/>
              <a:t>কে এসবের সৃষ্টি </a:t>
            </a:r>
            <a:r>
              <a:rPr lang="bn-BD" sz="4400" dirty="0" err="1" smtClean="0"/>
              <a:t>কর্তা</a:t>
            </a:r>
            <a:r>
              <a:rPr lang="bn-BD" sz="4400" dirty="0" smtClean="0"/>
              <a:t>? </a:t>
            </a:r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320040" y="1234440"/>
            <a:ext cx="8656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এসো আল্লাহর সৃষ্টি সম্পর্কিত একটি ভিডিও 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400" dirty="0"/>
          </a:p>
        </p:txBody>
      </p:sp>
      <p:sp>
        <p:nvSpPr>
          <p:cNvPr id="8" name="Rectangle 7"/>
          <p:cNvSpPr/>
          <p:nvPr/>
        </p:nvSpPr>
        <p:spPr>
          <a:xfrm>
            <a:off x="2286000" y="208449"/>
            <a:ext cx="4739640" cy="8229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0"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Action Button: Movie 6">
            <a:hlinkClick r:id="rId5" highlightClick="1"/>
          </p:cNvPr>
          <p:cNvSpPr/>
          <p:nvPr/>
        </p:nvSpPr>
        <p:spPr>
          <a:xfrm>
            <a:off x="1478301" y="3427050"/>
            <a:ext cx="2148840" cy="990600"/>
          </a:xfrm>
          <a:prstGeom prst="actionButtonMovi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সাগর নদী আর পাহাড় বনে, পাখিদের গুনগুন গুঞ্জরণে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5820" y="3166790"/>
            <a:ext cx="2220277" cy="125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480"/>
            <a:ext cx="8117076" cy="964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220200" cy="6934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1998" y="4068246"/>
            <a:ext cx="13980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16600" dirty="0" err="1">
                <a:solidFill>
                  <a:srgbClr val="FF0000"/>
                </a:solidFill>
              </a:rPr>
              <a:t>স্বা</a:t>
            </a:r>
            <a:endParaRPr lang="en-US" sz="2800" dirty="0"/>
          </a:p>
        </p:txBody>
      </p:sp>
      <p:sp>
        <p:nvSpPr>
          <p:cNvPr id="20" name="Rectangle 19"/>
          <p:cNvSpPr/>
          <p:nvPr/>
        </p:nvSpPr>
        <p:spPr>
          <a:xfrm>
            <a:off x="2993321" y="4070697"/>
            <a:ext cx="116410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92D050"/>
                </a:solidFill>
              </a:rPr>
              <a:t>গ</a:t>
            </a:r>
            <a:endParaRPr lang="en-US" sz="2800" dirty="0">
              <a:solidFill>
                <a:srgbClr val="92D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63702" y="4211122"/>
            <a:ext cx="138211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chemeClr val="accent2"/>
                </a:solidFill>
              </a:rPr>
              <a:t>ত</a:t>
            </a:r>
            <a:endParaRPr lang="en-US" sz="2800" dirty="0"/>
          </a:p>
        </p:txBody>
      </p:sp>
      <p:sp>
        <p:nvSpPr>
          <p:cNvPr id="22" name="Rectangle 21"/>
          <p:cNvSpPr/>
          <p:nvPr/>
        </p:nvSpPr>
        <p:spPr>
          <a:xfrm>
            <a:off x="7019334" y="4207449"/>
            <a:ext cx="1276311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16600" dirty="0">
                <a:solidFill>
                  <a:srgbClr val="7030A0"/>
                </a:solidFill>
              </a:rPr>
              <a:t>ম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4495800"/>
            <a:ext cx="8945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4000" dirty="0" smtClean="0"/>
              <a:t>পশু-পাখি সবাই নিজ নিজ স্বরে ডাকাডাকি করে। কেন এক পশু আরেক পশুর স্বরে ডাকে না? 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2209800" y="208449"/>
            <a:ext cx="4739640" cy="8229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0"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" y="1224915"/>
            <a:ext cx="69056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63880" y="1645920"/>
            <a:ext cx="8321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dirty="0" smtClean="0"/>
              <a:t>যদি একাধিক সৃষ্টি </a:t>
            </a:r>
            <a:r>
              <a:rPr lang="bn-BD" sz="4400" dirty="0" err="1" smtClean="0"/>
              <a:t>কর্তা</a:t>
            </a:r>
            <a:r>
              <a:rPr lang="bn-BD" sz="4400" dirty="0" smtClean="0"/>
              <a:t> থাকত, তবে কী হতো? </a:t>
            </a:r>
            <a:endParaRPr lang="en-US" sz="4400" dirty="0"/>
          </a:p>
        </p:txBody>
      </p:sp>
      <p:sp>
        <p:nvSpPr>
          <p:cNvPr id="5" name="Rectangle 4"/>
          <p:cNvSpPr/>
          <p:nvPr/>
        </p:nvSpPr>
        <p:spPr>
          <a:xfrm>
            <a:off x="1112520" y="2377440"/>
            <a:ext cx="637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dirty="0" smtClean="0"/>
              <a:t>এ সম্পর্কে আল্লাহ </a:t>
            </a:r>
            <a:r>
              <a:rPr lang="bn-BD" sz="4000" dirty="0" err="1" smtClean="0"/>
              <a:t>তায়ালা</a:t>
            </a:r>
            <a:r>
              <a:rPr lang="bn-BD" sz="4000" dirty="0" smtClean="0"/>
              <a:t> বলেছেন-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67640" y="4617720"/>
            <a:ext cx="8976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200" dirty="0" smtClean="0"/>
              <a:t>অর্থ:- ‘যদি </a:t>
            </a:r>
            <a:r>
              <a:rPr lang="bn-BD" sz="3200" dirty="0" err="1" smtClean="0"/>
              <a:t>আকাশমন্ডলী</a:t>
            </a:r>
            <a:r>
              <a:rPr lang="bn-BD" sz="3200" dirty="0" smtClean="0"/>
              <a:t> ও পৃথিবীতে, আল্লাহ ব্যতীত বহু </a:t>
            </a:r>
            <a:r>
              <a:rPr lang="bn-BD" sz="3200" dirty="0" err="1" smtClean="0"/>
              <a:t>ইলাহ</a:t>
            </a:r>
            <a:r>
              <a:rPr lang="bn-BD" sz="3200" dirty="0" smtClean="0"/>
              <a:t> থাকত, তবে </a:t>
            </a:r>
            <a:r>
              <a:rPr lang="bn-BD" sz="3200" dirty="0" err="1" smtClean="0"/>
              <a:t>উয়ভই</a:t>
            </a:r>
            <a:r>
              <a:rPr lang="bn-BD" sz="3200" dirty="0" smtClean="0"/>
              <a:t> ধ্বংস হয়ে যেত।’ ( </a:t>
            </a:r>
            <a:r>
              <a:rPr lang="bn-BD" sz="3200" dirty="0" err="1" smtClean="0"/>
              <a:t>সূরা</a:t>
            </a:r>
            <a:r>
              <a:rPr lang="bn-BD" sz="3200" dirty="0" smtClean="0"/>
              <a:t> আল-আম্বিয়া, আয়াত ২২) 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2286000" y="208449"/>
            <a:ext cx="4739640" cy="8229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0"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29" y="3218579"/>
            <a:ext cx="5817624" cy="70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051560"/>
            <a:ext cx="8961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600" dirty="0" smtClean="0"/>
              <a:t>যদি একাধিক সৃষ্টি কর্তা থাকত, তবে আম গাছে আম না হয়ে কোনো কোনো সময় কাঁঠাল, জাম ইত্যাদি </a:t>
            </a:r>
            <a:r>
              <a:rPr lang="bn-BD" sz="3600" dirty="0" smtClean="0"/>
              <a:t>ধ</a:t>
            </a:r>
            <a:r>
              <a:rPr lang="bn-IN" sz="3600" dirty="0" smtClean="0"/>
              <a:t>র</a:t>
            </a:r>
            <a:r>
              <a:rPr lang="bn-BD" sz="3600" dirty="0" smtClean="0"/>
              <a:t>তে </a:t>
            </a:r>
            <a:r>
              <a:rPr lang="bn-BD" sz="3600" dirty="0" smtClean="0"/>
              <a:t>পারত। আগুনের স্রষ্টা আগুন নিয়ে পৃথক হয়ে পড়তেন। মহাসাগরের স্রষ্টা সারা পৃথিবী তার সৃষ্টি দ্বারা ডুবিয়ে দিতে চাইতেন। 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356360" y="3307080"/>
            <a:ext cx="5821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dirty="0" smtClean="0"/>
              <a:t>এ সম্পর্কে আল্লাহ </a:t>
            </a:r>
            <a:r>
              <a:rPr lang="bn-BD" sz="4000" dirty="0" err="1" smtClean="0"/>
              <a:t>তায়ালা</a:t>
            </a:r>
            <a:r>
              <a:rPr lang="bn-BD" sz="4000" dirty="0" smtClean="0"/>
              <a:t> বলেছেন-  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67640" y="4754880"/>
            <a:ext cx="8976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200" dirty="0" smtClean="0"/>
              <a:t>অর্থ:- ‘আর তাঁর (আল্লাহর) সাথে কোনো </a:t>
            </a:r>
            <a:r>
              <a:rPr lang="bn-BD" sz="3200" dirty="0" err="1" smtClean="0"/>
              <a:t>ইলাহ</a:t>
            </a:r>
            <a:r>
              <a:rPr lang="bn-BD" sz="3200" dirty="0" smtClean="0"/>
              <a:t> নেই। যদি তা থাকত, তবে </a:t>
            </a:r>
            <a:r>
              <a:rPr lang="bn-BD" sz="3200" dirty="0" err="1" smtClean="0"/>
              <a:t>প্রত্যকে</a:t>
            </a:r>
            <a:r>
              <a:rPr lang="bn-BD" sz="3200" dirty="0" smtClean="0"/>
              <a:t>  </a:t>
            </a:r>
            <a:r>
              <a:rPr lang="bn-BD" sz="3200" dirty="0" err="1" smtClean="0"/>
              <a:t>ইলাহ</a:t>
            </a:r>
            <a:r>
              <a:rPr lang="bn-BD" sz="3200" dirty="0" smtClean="0"/>
              <a:t> নিজ </a:t>
            </a:r>
            <a:r>
              <a:rPr lang="bn-BD" sz="3200" dirty="0" err="1" smtClean="0"/>
              <a:t>নিজ</a:t>
            </a:r>
            <a:r>
              <a:rPr lang="bn-BD" sz="3200" dirty="0" smtClean="0"/>
              <a:t> সৃষ্টিকে নিয়ে পৃথক হয়ে যেত এবং একে অপরের ওপর প্রাধান্য বিস্তার করত।’ ( </a:t>
            </a:r>
            <a:r>
              <a:rPr lang="bn-BD" sz="3200" dirty="0" err="1" smtClean="0"/>
              <a:t>সূরা</a:t>
            </a:r>
            <a:r>
              <a:rPr lang="bn-BD" sz="3200" dirty="0" smtClean="0"/>
              <a:t> আল-</a:t>
            </a:r>
            <a:r>
              <a:rPr lang="bn-BD" sz="3200" dirty="0" err="1" smtClean="0"/>
              <a:t>মুমিনুন</a:t>
            </a:r>
            <a:r>
              <a:rPr lang="bn-BD" sz="3200" dirty="0" smtClean="0"/>
              <a:t>, আয়াত ৯১) </a:t>
            </a:r>
            <a:endParaRPr lang="en-US" sz="3200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/>
          <a:stretch/>
        </p:blipFill>
        <p:spPr>
          <a:xfrm>
            <a:off x="213360" y="3957869"/>
            <a:ext cx="8808720" cy="8320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0" y="208449"/>
            <a:ext cx="4739640" cy="8229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0">
            <a:solidFill>
              <a:schemeClr val="accent4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7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41148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05200"/>
            <a:ext cx="4114800" cy="228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4267200" cy="228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8200" y="3657600"/>
            <a:ext cx="4191000" cy="2123658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সুন্দর সুন্দর ফুল-ফল, গাছাপালার সৃষ্টি কর্তা হলেন মহান আল্লাহ ।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152400"/>
            <a:ext cx="5562600" cy="8229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548723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98332"/>
            <a:ext cx="3962400" cy="2421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23950"/>
            <a:ext cx="8686800" cy="2457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3400" y="3733800"/>
            <a:ext cx="4495800" cy="2123658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সুন্দর সুন্দর তরুলতা, পশু-পাখির সৃষ্টি কর্তা হলেন মহান আল্লাহ ।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0" y="152400"/>
            <a:ext cx="5562600" cy="8229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548723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6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19200"/>
            <a:ext cx="4648200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43400" y="3733800"/>
            <a:ext cx="4495800" cy="2123658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নদী-নালা, পাহাড়-পর্বতের সৃষ্টি কর্তা হলেন মহান আল্লাহ ।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1219200"/>
            <a:ext cx="396240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3962400" cy="2209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0" y="152400"/>
            <a:ext cx="5562600" cy="8229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548723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1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4038600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1219200"/>
            <a:ext cx="45339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657600"/>
            <a:ext cx="4038600" cy="23145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28800" y="152400"/>
            <a:ext cx="5562600" cy="8229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6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9600" y="3776008"/>
            <a:ext cx="4495800" cy="1938992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সুন্দর সুন্দর বন-জঙ্গল, সাগর-মহাসাগরের সৃষ্টি কর্তা হলেন মহান আল্লাহ ।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548723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9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b="6548"/>
          <a:stretch/>
        </p:blipFill>
        <p:spPr>
          <a:xfrm>
            <a:off x="260531" y="199571"/>
            <a:ext cx="4053840" cy="2362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71" y="199572"/>
            <a:ext cx="4343400" cy="2362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1" y="2637971"/>
            <a:ext cx="41148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71" y="2714171"/>
            <a:ext cx="4343400" cy="2209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771" y="5286254"/>
            <a:ext cx="8610600" cy="584775"/>
          </a:xfrm>
          <a:prstGeom prst="rect">
            <a:avLst/>
          </a:prstGeom>
          <a:noFill/>
          <a:ln w="57150">
            <a:solidFill>
              <a:srgbClr val="00B05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3200" dirty="0" smtClean="0"/>
              <a:t>বিশাল আকাশ, চন্দ্র-সূর্য, গ্রহ-নক্ষত্রের সৃষ্টি কর্তা হলেন মহান আল্লাহ । </a:t>
            </a:r>
            <a:endParaRPr lang="en-US" sz="3200" dirty="0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548723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54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4800" y="4623360"/>
            <a:ext cx="6324600" cy="79435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571493" indent="-571493" algn="just">
              <a:buFont typeface="Wingdings" pitchFamily="2" charset="2"/>
              <a:buChar char="v"/>
              <a:defRPr/>
            </a:pPr>
            <a:r>
              <a:rPr lang="bn-BD" sz="40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4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লিখ ।</a:t>
            </a:r>
            <a:endParaRPr lang="en-US" sz="40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14400" y="304800"/>
            <a:ext cx="6934200" cy="6096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4400" b="1" dirty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প্রতিটি দলে </a:t>
            </a:r>
            <a:r>
              <a:rPr lang="bn-BD" sz="4400" b="1" dirty="0" smtClean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যেকো</a:t>
            </a:r>
            <a:r>
              <a:rPr lang="bn-IN" sz="4400" b="1" dirty="0" smtClean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নো</a:t>
            </a:r>
            <a:r>
              <a:rPr lang="bn-BD" sz="4400" b="1" smtClean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b="1" dirty="0">
                <a:solidFill>
                  <a:srgbClr val="00AFE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একজন লিখবে  </a:t>
            </a:r>
            <a:endParaRPr lang="en-US" sz="4400" b="1" dirty="0">
              <a:solidFill>
                <a:srgbClr val="00AFE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24-Point Star 24"/>
          <p:cNvSpPr/>
          <p:nvPr/>
        </p:nvSpPr>
        <p:spPr>
          <a:xfrm>
            <a:off x="7067886" y="2715796"/>
            <a:ext cx="1838101" cy="1526267"/>
          </a:xfrm>
          <a:prstGeom prst="star24">
            <a:avLst/>
          </a:prstGeom>
          <a:solidFill>
            <a:srgbClr val="92D050"/>
          </a:solidFill>
          <a:ln w="57150">
            <a:solidFill>
              <a:srgbClr val="D60093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৭+৫ মিনিট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Down Arrow 25"/>
          <p:cNvSpPr/>
          <p:nvPr/>
        </p:nvSpPr>
        <p:spPr>
          <a:xfrm>
            <a:off x="6877162" y="1180115"/>
            <a:ext cx="2057400" cy="1386421"/>
          </a:xfrm>
          <a:prstGeom prst="downArrow">
            <a:avLst/>
          </a:prstGeom>
          <a:noFill/>
          <a:ln w="57150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553200" y="1170590"/>
            <a:ext cx="76200" cy="3452770"/>
          </a:xfrm>
          <a:prstGeom prst="line">
            <a:avLst/>
          </a:prstGeom>
          <a:ln w="57150">
            <a:solidFill>
              <a:srgbClr val="D6009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066800"/>
            <a:ext cx="409575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548723" cy="372161"/>
          </a:xfrm>
        </p:spPr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3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 txBox="1">
            <a:spLocks/>
          </p:cNvSpPr>
          <p:nvPr/>
        </p:nvSpPr>
        <p:spPr>
          <a:xfrm>
            <a:off x="9188648" y="6268244"/>
            <a:ext cx="564952" cy="4282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bn-BD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82" y="3534288"/>
            <a:ext cx="8328618" cy="7407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493" indent="-571493">
              <a:buFont typeface="Wingdings" pitchFamily="2" charset="2"/>
              <a:buChar char="v"/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কিসের বিশ্বাস মানুষকে দুনিয়াতে কল্যাণ দান করে?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133600" y="304800"/>
            <a:ext cx="4000500" cy="558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62600" y="2819400"/>
            <a:ext cx="3048000" cy="5937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602458" y="5245977"/>
            <a:ext cx="2913381" cy="621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 </a:t>
            </a:r>
            <a:r>
              <a:rPr lang="bn-BD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হাশর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88261" y="2816680"/>
            <a:ext cx="2835939" cy="58401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উর্দু </a:t>
            </a:r>
            <a:endParaRPr lang="bn-BD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5751" y="2137243"/>
            <a:ext cx="2838450" cy="5759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bn-BD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ফার্সি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4800" y="4419600"/>
            <a:ext cx="2730624" cy="5916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2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bn-BD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তামজিদ</a:t>
            </a: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562600" y="2209800"/>
            <a:ext cx="3077829" cy="5481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খ।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আরবি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" y="5181600"/>
            <a:ext cx="2739154" cy="6216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গ। </a:t>
            </a:r>
            <a:r>
              <a:rPr lang="bn-BD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তাওহিদ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2478" y="1170465"/>
            <a:ext cx="6443122" cy="71508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571493" indent="-571493">
              <a:buFont typeface="Wingdings" pitchFamily="2" charset="2"/>
              <a:buChar char="v"/>
            </a:pPr>
            <a:r>
              <a:rPr lang="bn-BD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কোন ভাষার শব্দ?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562600" y="4495800"/>
            <a:ext cx="2921192" cy="5557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খ। 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আখিরাত   </a:t>
            </a:r>
            <a:endParaRPr lang="bn-BD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1981200" y="152400"/>
            <a:ext cx="4696751" cy="736489"/>
          </a:xfrm>
          <a:prstGeom prst="rect">
            <a:avLst/>
          </a:prstGeom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9" name="Picture 18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524000" y="152400"/>
            <a:ext cx="5693195" cy="83343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56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8" grpId="1"/>
      <p:bldP spid="8" grpId="2"/>
      <p:bldP spid="8" grpId="3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"/>
          <p:cNvSpPr>
            <a:spLocks noGrp="1"/>
          </p:cNvSpPr>
          <p:nvPr>
            <p:ph type="dt" sz="half" idx="10"/>
          </p:nvPr>
        </p:nvSpPr>
        <p:spPr>
          <a:xfrm>
            <a:off x="220980" y="6394080"/>
            <a:ext cx="2548723" cy="372161"/>
          </a:xfrm>
        </p:spPr>
        <p:txBody>
          <a:bodyPr/>
          <a:lstStyle/>
          <a:p>
            <a:fld id="{5C7D2911-63BC-467B-8DD0-B8385E4B0D1D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45576" y="6386731"/>
            <a:ext cx="422030" cy="386861"/>
          </a:xfrm>
        </p:spPr>
        <p:txBody>
          <a:bodyPr/>
          <a:lstStyle/>
          <a:p>
            <a:fld id="{B6C7F854-B571-47C3-B81D-C3C225D692F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3200400" y="274320"/>
            <a:ext cx="2564805" cy="6400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54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7200" b="1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648200" y="1371600"/>
            <a:ext cx="22977" cy="4316156"/>
          </a:xfrm>
          <a:prstGeom prst="line">
            <a:avLst/>
          </a:prstGeom>
          <a:ln w="38100">
            <a:solidFill>
              <a:srgbClr val="008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81001" y="1143000"/>
            <a:ext cx="4038600" cy="48105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81000" y="3276600"/>
            <a:ext cx="40848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>
                <a:latin typeface="NikoshBAN" panose="02000000000000000000" pitchFamily="2" charset="0"/>
                <a:cs typeface="NikoshBAN" panose="02000000000000000000" pitchFamily="2" charset="0"/>
              </a:rPr>
              <a:t>মোঃ সাইফুল ইসলাম</a:t>
            </a:r>
          </a:p>
          <a:p>
            <a:pPr algn="ctr"/>
            <a:r>
              <a:rPr lang="bn-BD" sz="20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</a:t>
            </a:r>
            <a:r>
              <a:rPr lang="bn-BD" sz="20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endParaRPr lang="bn-BD" sz="2000" b="1" dirty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sz="2800" b="1" dirty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সোনামুখী উচ্চ বিদ্যালয়</a:t>
            </a:r>
          </a:p>
          <a:p>
            <a:pPr algn="ctr"/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আক্কেলপুর,জয়পুরহাট।</a:t>
            </a:r>
          </a:p>
          <a:p>
            <a:pPr algn="ctr"/>
            <a:r>
              <a:rPr lang="bn-BD" sz="2800" b="1" dirty="0" smtClean="0">
                <a:solidFill>
                  <a:srgbClr val="33CC3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মোবাইল-০১৯১৬৩১৬১৬০</a:t>
            </a:r>
            <a:endParaRPr lang="en-US" sz="2800" b="1" dirty="0" smtClean="0">
              <a:solidFill>
                <a:srgbClr val="33CC3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BD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saifulpcakkelpur@gmail.com</a:t>
            </a:r>
            <a:endParaRPr lang="bn-BD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953000" y="1143000"/>
            <a:ext cx="3792537" cy="4810903"/>
            <a:chOff x="4632120" y="957969"/>
            <a:chExt cx="3792537" cy="4883326"/>
          </a:xfrm>
        </p:grpSpPr>
        <p:pic>
          <p:nvPicPr>
            <p:cNvPr id="30" name="Picture 29" descr="7_BV_Islam.pdf - Adobe Reader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2" t="24327" r="30377" b="3625"/>
            <a:stretch/>
          </p:blipFill>
          <p:spPr>
            <a:xfrm>
              <a:off x="4632120" y="957969"/>
              <a:ext cx="3792537" cy="4883326"/>
            </a:xfrm>
            <a:prstGeom prst="rect">
              <a:avLst/>
            </a:prstGeom>
            <a:ln w="38100">
              <a:solidFill>
                <a:srgbClr val="FF0000"/>
              </a:solidFill>
            </a:ln>
          </p:spPr>
        </p:pic>
        <p:sp>
          <p:nvSpPr>
            <p:cNvPr id="31" name="Rectangle 30"/>
            <p:cNvSpPr/>
            <p:nvPr/>
          </p:nvSpPr>
          <p:spPr>
            <a:xfrm>
              <a:off x="4967988" y="2824163"/>
              <a:ext cx="3282510" cy="15308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chemeClr val="tx1"/>
              </a:solidFill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bn-BD" sz="280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অধ্যায়ঃ </a:t>
              </a:r>
              <a:r>
                <a:rPr lang="en-US" sz="280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bn-BD" sz="28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১ম</a:t>
              </a:r>
              <a:r>
                <a:rPr lang="en-US" sz="28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 </a:t>
              </a:r>
              <a:r>
                <a:rPr lang="bn-BD" sz="28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(আকাইদ) </a:t>
              </a:r>
              <a:endParaRPr lang="bn-BD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BD" sz="32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পাঠঃ </a:t>
              </a:r>
              <a:r>
                <a:rPr lang="bn-BD" sz="3200" dirty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0</a:t>
              </a:r>
              <a:r>
                <a:rPr lang="en-US" sz="32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2</a:t>
              </a:r>
              <a:r>
                <a:rPr lang="bn-BD" sz="3200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</a:t>
              </a:r>
              <a:endParaRPr lang="bn-IN" sz="32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  <a:p>
              <a:pPr algn="ctr"/>
              <a:r>
                <a:rPr lang="bn-IN" sz="3200" b="1" dirty="0">
                  <a:ln w="11430"/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সময়ঃ ৫০ </a:t>
              </a:r>
              <a:r>
                <a:rPr lang="bn-IN" sz="3200" b="1" dirty="0" smtClean="0">
                  <a:ln w="11430"/>
                  <a:solidFill>
                    <a:schemeClr val="bg2">
                      <a:lumMod val="1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মিনিট</a:t>
              </a:r>
              <a:endParaRPr lang="en-US" sz="32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9" y="1116884"/>
            <a:ext cx="2586036" cy="2312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43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0" y="304800"/>
            <a:ext cx="4000500" cy="5588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 উত্তরে ক্লিক কর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67200" y="5334000"/>
            <a:ext cx="2133600" cy="6131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2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ঘ।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 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endParaRPr lang="bn-BD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553200" y="5334000"/>
            <a:ext cx="2357166" cy="5468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গ।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ii </a:t>
            </a:r>
            <a:r>
              <a:rPr lang="bn-BD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09800" y="5334000"/>
            <a:ext cx="1895166" cy="5741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  </a:t>
            </a:r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3017" r="4521" b="36654"/>
          <a:stretch/>
        </p:blipFill>
        <p:spPr>
          <a:xfrm>
            <a:off x="1589750" y="175092"/>
            <a:ext cx="4696750" cy="8141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112500"/>
          </a:effectLst>
        </p:spPr>
      </p:pic>
      <p:pic>
        <p:nvPicPr>
          <p:cNvPr id="22" name="Picture 21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7" b="25881"/>
          <a:stretch/>
        </p:blipFill>
        <p:spPr>
          <a:xfrm>
            <a:off x="1708027" y="242805"/>
            <a:ext cx="5693194" cy="8334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23" name="Rounded Rectangle 22"/>
          <p:cNvSpPr/>
          <p:nvPr/>
        </p:nvSpPr>
        <p:spPr>
          <a:xfrm>
            <a:off x="304800" y="1975947"/>
            <a:ext cx="6172200" cy="57650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ঈ</a:t>
            </a:r>
            <a:r>
              <a:rPr lang="en-US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মানের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ভিত্তি</a:t>
            </a:r>
            <a:r>
              <a:rPr lang="en-US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4800" y="2737947"/>
            <a:ext cx="5562600" cy="6209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ii)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ইসলামের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ভিত্তি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65470" y="3445870"/>
            <a:ext cx="7125929" cy="6689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iii)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আকাইদের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চেয়ে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গুরুত্বপূর্ণ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04800" y="4343400"/>
            <a:ext cx="3921815" cy="6710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কোনটি সঠিক ?</a:t>
            </a:r>
            <a:endParaRPr lang="bn-BD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04800" y="1219200"/>
            <a:ext cx="8499649" cy="707886"/>
          </a:xfrm>
          <a:prstGeom prst="rect">
            <a:avLst/>
          </a:prstGeom>
          <a:solidFill>
            <a:schemeClr val="bg2"/>
          </a:solidFill>
        </p:spPr>
        <p:txBody>
          <a:bodyPr wrap="square" anchor="ctr">
            <a:spAutoFit/>
          </a:bodyPr>
          <a:lstStyle/>
          <a:p>
            <a:pPr marL="685800" indent="-685800" algn="just">
              <a:buFont typeface="Wingdings" panose="05000000000000000000" pitchFamily="2" charset="2"/>
              <a:buChar char="v"/>
              <a:defRPr/>
            </a:pP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বিশ্বাস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হলো</a:t>
            </a:r>
            <a:r>
              <a:rPr lang="en-US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- </a:t>
            </a:r>
            <a:endParaRPr lang="bn-BD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04800" y="5334000"/>
            <a:ext cx="1881556" cy="548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ক। </a:t>
            </a:r>
            <a:r>
              <a:rPr lang="en-US" sz="3200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32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</a:t>
            </a:r>
            <a:endParaRPr lang="bn-BD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7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7620" y="4216622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571493" indent="-571493" algn="just">
              <a:buFont typeface="Wingdings" panose="05000000000000000000" pitchFamily="2" charset="2"/>
              <a:buChar char="Ø"/>
            </a:pP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 বিশ্বাসের ফলে ব্যক্তির জীবন ও কর্মে কী কী পরিবর্তন 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আস</a:t>
            </a:r>
            <a:r>
              <a:rPr lang="bn-IN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তে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পারে তার একটি তালিকা তৈরি কর । </a:t>
            </a:r>
            <a:endParaRPr lang="en-US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722" y="253811"/>
            <a:ext cx="81708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bn-BD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আগামীকাল এই প্রশ্নের উত্তর লিখে নিয়ে আসবে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0" y="1023252"/>
            <a:ext cx="5562600" cy="30686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62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491088" y="473077"/>
            <a:ext cx="4443112" cy="816051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bn-BD" sz="6000" dirty="0">
                <a:solidFill>
                  <a:srgbClr val="FF66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 আর নয়</a:t>
            </a:r>
            <a:endParaRPr lang="en-US" sz="6000" dirty="0">
              <a:solidFill>
                <a:srgbClr val="FF66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" y="4892675"/>
            <a:ext cx="8534400" cy="1219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bn-IN" sz="13800" b="1" spc="151" dirty="0">
                <a:ln w="11430"/>
                <a:solidFill>
                  <a:srgbClr val="00B050"/>
                </a:solidFill>
                <a:effectLst>
                  <a:glow rad="101600">
                    <a:srgbClr val="0F6AA9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আল্লাহ হাফেজ </a:t>
            </a:r>
            <a:endParaRPr lang="en-US" sz="13800" b="1" spc="151" dirty="0">
              <a:ln w="11430"/>
              <a:solidFill>
                <a:srgbClr val="00B050"/>
              </a:solidFill>
              <a:effectLst>
                <a:glow rad="101600">
                  <a:srgbClr val="0F6AA9">
                    <a:alpha val="60000"/>
                  </a:srgbClr>
                </a:glow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36C0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6009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2394" y="-152400"/>
            <a:ext cx="3124200" cy="1161542"/>
          </a:xfrm>
          <a:prstGeom prst="rect">
            <a:avLst/>
          </a:prstGeom>
          <a:noFill/>
        </p:spPr>
        <p:txBody>
          <a:bodyPr wrap="none" rtlCol="0">
            <a:prstTxWarp prst="textCanDow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994" y="2362200"/>
            <a:ext cx="87630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994" y="3505200"/>
            <a:ext cx="8742406" cy="2431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গোলাম জাওহার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কলেজ</a:t>
            </a:r>
            <a:r>
              <a:rPr lang="bn-IN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ফরিদপুর।</a:t>
            </a:r>
            <a:endParaRPr lang="bn-BD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r>
              <a:rPr lang="bn-BD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IN" sz="40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bn-BD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সাখাওয়াৎ হোসেন</a:t>
            </a:r>
            <a:r>
              <a:rPr lang="bn-IN" sz="40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সহকারী অধ্যাপক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ইসলামি আদর্শ,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</a:t>
            </a:r>
            <a:r>
              <a:rPr lang="bn-IN" sz="360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কলেজ</a:t>
            </a:r>
            <a:r>
              <a:rPr lang="bn-IN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bn-BD" sz="3600" dirty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সিলেট</a:t>
            </a:r>
            <a:r>
              <a:rPr lang="bn-BD" sz="3600" dirty="0" smtClean="0">
                <a:solidFill>
                  <a:srgbClr val="008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bn-IN" sz="4000" dirty="0" smtClean="0">
              <a:solidFill>
                <a:srgbClr val="008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009142"/>
            <a:ext cx="8763000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4000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4000" dirty="0">
              <a:solidFill>
                <a:srgbClr val="00B05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1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4600" y="152400"/>
            <a:ext cx="4962525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 দু’টি দেখে বল......... </a:t>
            </a:r>
            <a:endParaRPr lang="en-US" sz="4400" dirty="0" err="1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4800600"/>
            <a:ext cx="807720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 আল্লাহকে বিশ্বাস করাকে কি বলে? </a:t>
            </a:r>
            <a:endParaRPr lang="en-US" sz="4400" dirty="0" err="1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4724400"/>
            <a:ext cx="8134350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সূর্য, আকাশ, গ্রহ-নক্ষত্র ও পৃথিবীর নিয়ন্ত্রক কে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4400" dirty="0" err="1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267200" cy="3124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95400"/>
            <a:ext cx="4082143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7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572456" y="502437"/>
            <a:ext cx="5463384" cy="637489"/>
          </a:xfrm>
          <a:prstGeom prst="roundRect">
            <a:avLst/>
          </a:prstGeom>
          <a:pattFill prst="pct70">
            <a:fgClr>
              <a:schemeClr val="bg2">
                <a:lumMod val="5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bn-BD" sz="6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জকের পাঠের বিষয়  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49680"/>
            <a:ext cx="5791200" cy="3609304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360" y="5010227"/>
            <a:ext cx="4304706" cy="114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2806" y="15240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10207" y="60960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587375" y="122721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895600" y="209522"/>
            <a:ext cx="2851737" cy="78107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</a:t>
            </a:r>
            <a:r>
              <a:rPr lang="bn-BD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খনফল</a:t>
            </a:r>
            <a:r>
              <a:rPr lang="bn-BD" sz="2000" b="1" spc="51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000" b="1" spc="51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4320" y="2543770"/>
            <a:ext cx="85344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তাওহিদ </a:t>
            </a:r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পরিচয় 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বলতে 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পারবে। </a:t>
            </a:r>
            <a:endParaRPr lang="bn-BD" sz="44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BD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গুরুত্ব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বর্ণনা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করতে পারবে।</a:t>
            </a:r>
          </a:p>
          <a:p>
            <a:pPr marL="457200" indent="-457200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bn-BD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তাওহিদের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তাৎপর্য</a:t>
            </a:r>
            <a:r>
              <a:rPr lang="bn-BD" sz="4400" dirty="0">
                <a:latin typeface="NikoshBAN" panose="02000000000000000000" pitchFamily="2" charset="0"/>
                <a:cs typeface="NikoshBAN" panose="02000000000000000000" pitchFamily="2" charset="0"/>
              </a:rPr>
              <a:t> ব্যাখ্যা করতে পারবে</a:t>
            </a:r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569720"/>
            <a:ext cx="5214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</a:t>
            </a:r>
            <a:r>
              <a:rPr lang="bn-BD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পাঠ শেষে শিক্ষার্থীরা</a:t>
            </a:r>
            <a:r>
              <a:rPr lang="en-US" sz="4800" b="1" dirty="0">
                <a:latin typeface="NikoshBAN" panose="02000000000000000000" pitchFamily="2" charset="0"/>
                <a:cs typeface="NikoshBAN" panose="02000000000000000000" pitchFamily="2" charset="0"/>
              </a:rPr>
              <a:t>…</a:t>
            </a:r>
            <a:endParaRPr lang="bn-BD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FFD7B-8825-402A-BBD0-D3C94D1B8D5F}" type="datetime10">
              <a:rPr lang="bn-BD" smtClean="0"/>
              <a:t>রবিবার, 07 আগস্ট 2016</a:t>
            </a:fld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F854-B571-47C3-B81D-C3C225D692F2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11480" y="334265"/>
            <a:ext cx="8601149" cy="885949"/>
            <a:chOff x="487680" y="1233425"/>
            <a:chExt cx="8601149" cy="885949"/>
          </a:xfrm>
        </p:grpSpPr>
        <p:pic>
          <p:nvPicPr>
            <p:cNvPr id="4" name="Picture 3" descr="Screen Clippi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" y="1233425"/>
              <a:ext cx="5325218" cy="88594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699760" y="1341120"/>
              <a:ext cx="338906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bn-BD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-এর অর্থ-</a:t>
              </a:r>
              <a:r>
                <a:rPr lang="bn-BD" sz="4000" b="1" dirty="0" err="1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একত্ববাদ</a:t>
              </a:r>
              <a:r>
                <a:rPr lang="bn-BD" sz="4000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। </a:t>
              </a:r>
              <a:endParaRPr lang="en-GB" sz="4000" dirty="0"/>
            </a:p>
          </p:txBody>
        </p:sp>
      </p:grpSp>
      <p:sp>
        <p:nvSpPr>
          <p:cNvPr id="7" name="Rectangle 6"/>
          <p:cNvSpPr/>
          <p:nvPr/>
        </p:nvSpPr>
        <p:spPr>
          <a:xfrm>
            <a:off x="365760" y="1341120"/>
            <a:ext cx="3536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মহান আল্লাহ আমাদের- </a:t>
            </a:r>
            <a:endParaRPr lang="en-GB" sz="3600" dirty="0"/>
          </a:p>
        </p:txBody>
      </p:sp>
      <p:sp>
        <p:nvSpPr>
          <p:cNvPr id="8" name="Rectangle 7"/>
          <p:cNvSpPr/>
          <p:nvPr/>
        </p:nvSpPr>
        <p:spPr>
          <a:xfrm>
            <a:off x="3444240" y="1981200"/>
            <a:ext cx="269496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রক্ষক </a:t>
            </a:r>
          </a:p>
          <a:p>
            <a:pPr marL="742950" indent="-742950">
              <a:buFont typeface="Wingdings" panose="05000000000000000000" pitchFamily="2" charset="2"/>
              <a:buChar char="v"/>
            </a:pPr>
            <a:r>
              <a:rPr lang="bn-BD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সৃষ্টিকর্তা</a:t>
            </a:r>
            <a:endParaRPr lang="bn-BD" sz="3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742950" indent="-742950">
              <a:buFont typeface="Wingdings" panose="05000000000000000000" pitchFamily="2" charset="2"/>
              <a:buChar char="v"/>
            </a:pPr>
            <a:r>
              <a:rPr lang="bn-BD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পালনকর্তা</a:t>
            </a:r>
            <a:endParaRPr lang="bn-BD" sz="36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742950" indent="-742950">
              <a:buFont typeface="Wingdings" panose="05000000000000000000" pitchFamily="2" charset="2"/>
              <a:buChar char="v"/>
            </a:pPr>
            <a:r>
              <a:rPr lang="bn-BD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রিজিকদাতা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GB" sz="3600" dirty="0"/>
          </a:p>
        </p:txBody>
      </p:sp>
      <p:sp>
        <p:nvSpPr>
          <p:cNvPr id="9" name="Rectangle 8"/>
          <p:cNvSpPr/>
          <p:nvPr/>
        </p:nvSpPr>
        <p:spPr>
          <a:xfrm>
            <a:off x="137159" y="4358640"/>
            <a:ext cx="87630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মহান আল্লাহ অনাদি ও অনন্ত। তাঁর সমকক্ষ বা </a:t>
            </a:r>
            <a:r>
              <a:rPr lang="bn-BD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সমতুল্য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কিছুই নেই। তিনিই একমাত্র </a:t>
            </a:r>
            <a:r>
              <a:rPr lang="bn-BD" sz="3600" b="1" dirty="0" err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মাবুদ</a:t>
            </a:r>
            <a:r>
              <a:rPr lang="bn-BD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সকল প্রশংসা ও ইবাদত একমাত্র তাঁরই প্রাপ্য।</a:t>
            </a:r>
            <a:endParaRPr lang="en-GB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1" y="2146734"/>
            <a:ext cx="2895600" cy="2059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20" y="2044236"/>
            <a:ext cx="2697480" cy="205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2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371600" y="228600"/>
            <a:ext cx="69268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একটি ভিডিও দেখি ও শুনি</a:t>
            </a:r>
            <a:endParaRPr lang="en-GB" sz="5400" dirty="0"/>
          </a:p>
        </p:txBody>
      </p:sp>
      <p:sp>
        <p:nvSpPr>
          <p:cNvPr id="6" name="Rectangle 5"/>
          <p:cNvSpPr/>
          <p:nvPr/>
        </p:nvSpPr>
        <p:spPr>
          <a:xfrm>
            <a:off x="883920" y="463296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 চিত্রে কার পরিচয় ফুটে উঠেছে?</a:t>
            </a:r>
            <a:endParaRPr lang="en-US" sz="4800" dirty="0"/>
          </a:p>
        </p:txBody>
      </p:sp>
      <p:sp>
        <p:nvSpPr>
          <p:cNvPr id="8" name="Rectangle 7"/>
          <p:cNvSpPr/>
          <p:nvPr/>
        </p:nvSpPr>
        <p:spPr>
          <a:xfrm>
            <a:off x="3398520" y="4541520"/>
            <a:ext cx="2362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 আল্লাহর</a:t>
            </a:r>
            <a:endParaRPr lang="en-US" sz="4400" dirty="0"/>
          </a:p>
        </p:txBody>
      </p:sp>
      <p:graphicFrame>
        <p:nvGraphicFramePr>
          <p:cNvPr id="7" name="Object 6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811654"/>
              </p:ext>
            </p:extLst>
          </p:nvPr>
        </p:nvGraphicFramePr>
        <p:xfrm>
          <a:off x="3398519" y="2636610"/>
          <a:ext cx="2311413" cy="716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Packager Shell Object" showAsIcon="1" r:id="rId4" imgW="5114160" imgH="437760" progId="Package">
                  <p:embed/>
                </p:oleObj>
              </mc:Choice>
              <mc:Fallback>
                <p:oleObj name="Packager Shell Object" showAsIcon="1" r:id="rId4" imgW="511416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98519" y="2636610"/>
                        <a:ext cx="2311413" cy="716190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606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67000" y="228600"/>
            <a:ext cx="3200400" cy="685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bn-BD" sz="5400" dirty="0" smtClean="0"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5400" dirty="0"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" y="5029200"/>
            <a:ext cx="5029200" cy="91440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just">
              <a:buFont typeface="Wingdings" panose="05000000000000000000" pitchFamily="2" charset="2"/>
              <a:buChar char="v"/>
              <a:defRPr/>
            </a:pPr>
            <a:r>
              <a:rPr lang="bn-BD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তাওহিদ</a:t>
            </a: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কাকে বলে?</a:t>
            </a:r>
          </a:p>
        </p:txBody>
      </p:sp>
      <p:sp>
        <p:nvSpPr>
          <p:cNvPr id="6" name="24-Point Star 5"/>
          <p:cNvSpPr/>
          <p:nvPr/>
        </p:nvSpPr>
        <p:spPr>
          <a:xfrm>
            <a:off x="6400800" y="2819400"/>
            <a:ext cx="2376488" cy="2245270"/>
          </a:xfrm>
          <a:prstGeom prst="star24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 মিনিট 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6553200" y="1295400"/>
            <a:ext cx="2096930" cy="12144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001242"/>
            <a:ext cx="4754880" cy="3955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43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NikoshBAN"/>
        <a:ea typeface=""/>
        <a:cs typeface="NikoshBAN"/>
      </a:majorFont>
      <a:minorFont>
        <a:latin typeface="NikoshBAN"/>
        <a:ea typeface=""/>
        <a:cs typeface="NikoshBA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1858</TotalTime>
  <Words>1389</Words>
  <Application>Microsoft Office PowerPoint</Application>
  <PresentationFormat>On-screen Show (4:3)</PresentationFormat>
  <Paragraphs>236</Paragraphs>
  <Slides>33</Slides>
  <Notes>31</Notes>
  <HiddenSlides>1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NikoshBAN</vt:lpstr>
      <vt:lpstr>Saroda</vt:lpstr>
      <vt:lpstr>Times New Roman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 saiful</dc:creator>
  <cp:lastModifiedBy>MD. SAIFUL ISLAM</cp:lastModifiedBy>
  <cp:revision>550</cp:revision>
  <dcterms:created xsi:type="dcterms:W3CDTF">2014-10-17T17:34:05Z</dcterms:created>
  <dcterms:modified xsi:type="dcterms:W3CDTF">2016-08-07T04:03:21Z</dcterms:modified>
  <cp:contentStatus/>
</cp:coreProperties>
</file>